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303" r:id="rId3"/>
    <p:sldId id="306" r:id="rId4"/>
    <p:sldId id="300" r:id="rId5"/>
    <p:sldId id="302" r:id="rId6"/>
    <p:sldId id="307" r:id="rId7"/>
    <p:sldId id="304" r:id="rId8"/>
    <p:sldId id="305" r:id="rId9"/>
    <p:sldId id="309" r:id="rId10"/>
    <p:sldId id="311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60C3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518" autoAdjust="0"/>
  </p:normalViewPr>
  <p:slideViewPr>
    <p:cSldViewPr snapToGrid="0" snapToObjects="1">
      <p:cViewPr varScale="1">
        <p:scale>
          <a:sx n="93" d="100"/>
          <a:sy n="93" d="100"/>
        </p:scale>
        <p:origin x="738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25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AA64E-0EC7-4A12-96EB-B6214C2C6C73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650F7-C031-4476-B477-B40440C00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1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50F7-C031-4476-B477-B40440C0078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2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150" y="1597820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912" y="2700339"/>
            <a:ext cx="4129088" cy="15359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1456"/>
            <a:ext cx="3008313" cy="628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850108"/>
            <a:ext cx="3008313" cy="374451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60C30"/>
              </a:buClr>
              <a:buFont typeface="Arial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CF21B7B-2B27-4CE5-A7F1-0E7EAF804864}" type="datetime1">
              <a:rPr lang="en-US" smtClean="0"/>
              <a:pPr>
                <a:defRPr/>
              </a:pPr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6E4445F-B36F-4E9D-AD2F-F4E071C61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0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90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90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D113C06-3EE7-48D5-9A73-6A46A1C0E7AC}" type="datetime1">
              <a:rPr lang="en-US" smtClean="0"/>
              <a:pPr>
                <a:defRPr/>
              </a:pPr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7DC52E4-50E1-4D4C-BF3B-B7DE498FB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0077" y="1364457"/>
            <a:ext cx="7956725" cy="3230166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C60C30"/>
              </a:buClr>
              <a:buFont typeface="Arial" pitchFamily="34" charset="0"/>
              <a:buChar char="•"/>
              <a:defRPr/>
            </a:lvl1pPr>
            <a:lvl2pPr>
              <a:buClr>
                <a:srgbClr val="C60C30"/>
              </a:buClr>
              <a:defRPr/>
            </a:lvl2pPr>
            <a:lvl3pPr>
              <a:buClr>
                <a:srgbClr val="C60C30"/>
              </a:buClr>
              <a:defRPr/>
            </a:lvl3pPr>
            <a:lvl4pPr>
              <a:buClr>
                <a:srgbClr val="C60C30"/>
              </a:buClr>
              <a:defRPr/>
            </a:lvl4pPr>
            <a:lvl5pPr>
              <a:buClr>
                <a:srgbClr val="C60C3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0077" y="257177"/>
            <a:ext cx="7956725" cy="110728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8DE046-40AC-4ED7-87F3-F194DDC60D3E}" type="datetime1">
              <a:rPr lang="en-US" smtClean="0"/>
              <a:pPr>
                <a:defRPr/>
              </a:pPr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6F8BDE0-739B-4382-B207-716EF0915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305550" cy="4388644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C60C30"/>
              </a:buClr>
              <a:buFont typeface="Arial" pitchFamily="34" charset="0"/>
              <a:buChar char="•"/>
              <a:defRPr/>
            </a:lvl1pPr>
            <a:lvl2pPr>
              <a:buClr>
                <a:srgbClr val="C60C30"/>
              </a:buClr>
              <a:defRPr/>
            </a:lvl2pPr>
            <a:lvl3pPr>
              <a:buClr>
                <a:srgbClr val="C60C30"/>
              </a:buClr>
              <a:defRPr/>
            </a:lvl3pPr>
            <a:lvl4pPr>
              <a:buClr>
                <a:srgbClr val="C60C30"/>
              </a:buClr>
              <a:defRPr/>
            </a:lvl4pPr>
            <a:lvl5pPr>
              <a:buClr>
                <a:srgbClr val="C60C3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BD93782-A35D-4AE8-A6EB-E09A6E01C858}" type="datetime1">
              <a:rPr lang="en-US" smtClean="0"/>
              <a:pPr>
                <a:defRPr/>
              </a:pPr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FDEA4FD-8A86-40EE-97AA-B78B9D01D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01" y="2178843"/>
            <a:ext cx="8175801" cy="2415780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1002" y="1071563"/>
            <a:ext cx="8175801" cy="110728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0906D78-7245-46B1-8484-6D1CE6F46F27}" type="datetime1">
              <a:rPr lang="en-US" smtClean="0"/>
              <a:pPr>
                <a:defRPr/>
              </a:pPr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3FC08B1-5959-4E8A-B9B7-9F465B23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STER_Salford logo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38" y="196454"/>
            <a:ext cx="2024062" cy="113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CE34E23-080B-40D3-9B7A-DF0A72CE6C73}" type="datetime1">
              <a:rPr lang="en-US" smtClean="0"/>
              <a:pPr>
                <a:defRPr/>
              </a:pPr>
              <a:t>6/7/2016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85BCC6B-701A-4CAE-9BC5-231B1CA20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001" y="2178845"/>
            <a:ext cx="3984801" cy="2415779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178845"/>
            <a:ext cx="3924300" cy="2415779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1002" y="1071563"/>
            <a:ext cx="8175801" cy="110728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2B3468A-052D-4EA1-9623-99120F47C7FB}" type="datetime1">
              <a:rPr lang="en-US" smtClean="0"/>
              <a:pPr>
                <a:defRPr/>
              </a:pPr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9FC87CC-E7EE-4A3A-B475-935CED062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001" y="2183607"/>
            <a:ext cx="3986389" cy="5953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98" y="2778920"/>
            <a:ext cx="3986390" cy="1815703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2183607"/>
            <a:ext cx="4041775" cy="5869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778919"/>
            <a:ext cx="4041775" cy="1815704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1002" y="1071563"/>
            <a:ext cx="8175801" cy="110728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556DDF5-05BB-4B3F-9C7B-BA7A852CAE9E}" type="datetime1">
              <a:rPr lang="en-US" smtClean="0"/>
              <a:pPr>
                <a:defRPr/>
              </a:pPr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93E9E4B-13B1-4214-9C23-39E3B5488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001" y="2178844"/>
            <a:ext cx="8175801" cy="757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10998" y="3400426"/>
            <a:ext cx="8175802" cy="1194197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510998" y="3071813"/>
            <a:ext cx="8175802" cy="328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1002" y="1071563"/>
            <a:ext cx="8175801" cy="110728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6E9954B-1180-4119-BF62-0A7EFAEB35A7}" type="datetime1">
              <a:rPr lang="en-US" smtClean="0"/>
              <a:pPr>
                <a:defRPr/>
              </a:pPr>
              <a:t>6/7/2016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FC42452-17B0-49C9-9824-210B32186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1002" y="1071563"/>
            <a:ext cx="8175801" cy="110728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617A559-BB5E-467B-B58F-0D3E3B1804E3}" type="datetime1">
              <a:rPr lang="en-US" smtClean="0"/>
              <a:pPr>
                <a:defRPr/>
              </a:pPr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431FCCF-F8DA-4309-9223-DFD6600D7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7247FF4-F36C-4758-A75A-ACD2B39AC063}" type="datetime1">
              <a:rPr lang="en-US" smtClean="0"/>
              <a:pPr>
                <a:defRPr/>
              </a:pPr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CDBA1B4-78E6-46B5-A0CB-8A2418EA5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57175" y="0"/>
            <a:ext cx="8886825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136107"/>
            <a:ext cx="2800350" cy="1378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9156DB9-0F56-4A10-9328-6ACD3866B767}" type="datetime1">
              <a:rPr lang="en-US" smtClean="0"/>
              <a:pPr>
                <a:defRPr/>
              </a:pPr>
              <a:t>6/7/2016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12D60D2-CF14-4CF1-85DD-85D72503D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" y="0"/>
            <a:ext cx="252413" cy="5143500"/>
          </a:xfrm>
          <a:prstGeom prst="rect">
            <a:avLst/>
          </a:prstGeom>
          <a:solidFill>
            <a:srgbClr val="C60C30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  <p:sldLayoutId id="2147484425" r:id="rId12"/>
    <p:sldLayoutId id="2147484426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60C30"/>
          </a:solidFill>
          <a:latin typeface="Arial Bold"/>
          <a:ea typeface="ＭＳ Ｐゴシック" charset="-128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2239765" y="426566"/>
            <a:ext cx="6260289" cy="110251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200" b="1" dirty="0" smtClean="0">
                <a:latin typeface="Calibri" pitchFamily="34" charset="0"/>
                <a:ea typeface="ＭＳ Ｐゴシック" pitchFamily="34" charset="-128"/>
                <a:cs typeface="Arial Bold" pitchFamily="34" charset="0"/>
              </a:rPr>
              <a:t>Multispectral laser scanning: </a:t>
            </a:r>
            <a:br>
              <a:rPr lang="en-GB" sz="3200" b="1" dirty="0" smtClean="0">
                <a:latin typeface="Calibri" pitchFamily="34" charset="0"/>
                <a:ea typeface="ＭＳ Ｐゴシック" pitchFamily="34" charset="-128"/>
                <a:cs typeface="Arial Bold" pitchFamily="34" charset="0"/>
              </a:rPr>
            </a:br>
            <a:r>
              <a:rPr lang="en-GB" sz="3200" b="1" dirty="0" smtClean="0">
                <a:latin typeface="Calibri" pitchFamily="34" charset="0"/>
                <a:ea typeface="ＭＳ Ｐゴシック" pitchFamily="34" charset="-128"/>
                <a:cs typeface="Arial Bold" pitchFamily="34" charset="0"/>
              </a:rPr>
              <a:t>an overview 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 bwMode="auto">
          <a:xfrm>
            <a:off x="707107" y="2043931"/>
            <a:ext cx="3296025" cy="153590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1800" b="1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Mark </a:t>
            </a:r>
            <a:r>
              <a:rPr lang="en-GB" sz="1800" b="1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Danson &amp; </a:t>
            </a:r>
            <a:r>
              <a:rPr lang="en-GB" sz="1800" b="1" dirty="0" err="1" smtClean="0">
                <a:latin typeface="Calibri" pitchFamily="34" charset="0"/>
                <a:ea typeface="ＭＳ Ｐゴシック" pitchFamily="34" charset="-128"/>
                <a:cs typeface="Arial" charset="0"/>
              </a:rPr>
              <a:t>Fadal</a:t>
            </a:r>
            <a:r>
              <a:rPr lang="en-GB" sz="1800" b="1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sz="1800" b="1" dirty="0" err="1" smtClean="0">
                <a:latin typeface="Calibri" pitchFamily="34" charset="0"/>
                <a:ea typeface="ＭＳ Ｐゴシック" pitchFamily="34" charset="-128"/>
                <a:cs typeface="Arial" charset="0"/>
              </a:rPr>
              <a:t>Sasse</a:t>
            </a:r>
            <a:endParaRPr lang="en-GB" sz="1800" b="1" dirty="0" smtClean="0">
              <a:latin typeface="Calibri" pitchFamily="34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GB" sz="1600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Ecosystems and Environment Research Centre,</a:t>
            </a:r>
            <a:br>
              <a:rPr lang="en-GB" sz="1600" dirty="0" smtClean="0">
                <a:latin typeface="Calibri" pitchFamily="34" charset="0"/>
                <a:ea typeface="ＭＳ Ｐゴシック" pitchFamily="34" charset="-128"/>
                <a:cs typeface="Arial" charset="0"/>
              </a:rPr>
            </a:br>
            <a:r>
              <a:rPr lang="en-GB" sz="1600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School of Environment and Life Sciences,</a:t>
            </a:r>
            <a:br>
              <a:rPr lang="en-GB" sz="1600" dirty="0" smtClean="0">
                <a:latin typeface="Calibri" pitchFamily="34" charset="0"/>
                <a:ea typeface="ＭＳ Ｐゴシック" pitchFamily="34" charset="-128"/>
                <a:cs typeface="Arial" charset="0"/>
              </a:rPr>
            </a:br>
            <a:r>
              <a:rPr lang="en-GB" sz="1600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University of Salford,</a:t>
            </a:r>
            <a:br>
              <a:rPr lang="en-GB" sz="1600" dirty="0" smtClean="0">
                <a:latin typeface="Calibri" pitchFamily="34" charset="0"/>
                <a:ea typeface="ＭＳ Ｐゴシック" pitchFamily="34" charset="-128"/>
                <a:cs typeface="Arial" charset="0"/>
              </a:rPr>
            </a:br>
            <a:r>
              <a:rPr lang="en-GB" sz="1600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Manchester, UK</a:t>
            </a:r>
          </a:p>
          <a:p>
            <a:pPr eaLnBrk="1" hangingPunct="1"/>
            <a:endParaRPr lang="en-GB" sz="1600" dirty="0" smtClean="0">
              <a:latin typeface="Calibri" pitchFamily="34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GB" sz="1600" b="1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        @</a:t>
            </a:r>
            <a:r>
              <a:rPr lang="en-GB" sz="1600" b="1" dirty="0" err="1" smtClean="0">
                <a:latin typeface="Calibri" pitchFamily="34" charset="0"/>
                <a:ea typeface="ＭＳ Ｐゴシック" pitchFamily="34" charset="-128"/>
                <a:cs typeface="Arial" charset="0"/>
              </a:rPr>
              <a:t>SalcaSalford</a:t>
            </a:r>
            <a:endParaRPr lang="en-GB" sz="1600" b="1" dirty="0" smtClean="0"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1" y="4218990"/>
            <a:ext cx="491209" cy="42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793" y="1786054"/>
            <a:ext cx="4846771" cy="29330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19" y="0"/>
            <a:ext cx="1714630" cy="965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7107" y="4731029"/>
            <a:ext cx="5617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Rachel </a:t>
            </a:r>
            <a:r>
              <a:rPr lang="en-US" b="1" dirty="0" err="1" smtClean="0">
                <a:latin typeface="Calibri" panose="020F0502020204030204" pitchFamily="34" charset="0"/>
              </a:rPr>
              <a:t>Gaulton</a:t>
            </a:r>
            <a:r>
              <a:rPr lang="en-US" b="1" dirty="0" smtClean="0">
                <a:latin typeface="Calibri" panose="020F0502020204030204" pitchFamily="34" charset="0"/>
              </a:rPr>
              <a:t> (U of Newcastle) </a:t>
            </a:r>
            <a:r>
              <a:rPr lang="en-US" b="1" dirty="0" err="1" smtClean="0">
                <a:latin typeface="Calibri" panose="020F0502020204030204" pitchFamily="34" charset="0"/>
              </a:rPr>
              <a:t>Sanna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Kaasalainen</a:t>
            </a:r>
            <a:r>
              <a:rPr lang="en-US" b="1" dirty="0" smtClean="0">
                <a:latin typeface="Calibri" panose="020F0502020204030204" pitchFamily="34" charset="0"/>
              </a:rPr>
              <a:t> (FGI)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endParaRPr lang="en-US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31" y="145870"/>
            <a:ext cx="8173569" cy="370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061" y="1869897"/>
            <a:ext cx="3861339" cy="31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9478" y="4336547"/>
            <a:ext cx="804625" cy="69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9449" y="4621031"/>
            <a:ext cx="211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SalcaSalford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2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719" y="1074982"/>
            <a:ext cx="6801909" cy="2007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8410" y="298223"/>
            <a:ext cx="460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Structure of </a:t>
            </a:r>
            <a:r>
              <a:rPr lang="en-GB" sz="2400" b="1" dirty="0" err="1" smtClean="0">
                <a:latin typeface="Calibri" panose="020F0502020204030204" pitchFamily="34" charset="0"/>
              </a:rPr>
              <a:t>lidar</a:t>
            </a:r>
            <a:r>
              <a:rPr lang="en-GB" sz="2400" b="1" dirty="0" smtClean="0">
                <a:latin typeface="Calibri" panose="020F0502020204030204" pitchFamily="34" charset="0"/>
              </a:rPr>
              <a:t> waveforms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7155" y="3513762"/>
            <a:ext cx="5250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Return pulse shape ƒ outgoing pulse shape, reflectance of object, area of material in beam,  </a:t>
            </a:r>
            <a:r>
              <a:rPr lang="en-GB" sz="2000" dirty="0">
                <a:latin typeface="Calibri" panose="020F0502020204030204" pitchFamily="34" charset="0"/>
              </a:rPr>
              <a:t>angle of incidence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43" y="1263169"/>
            <a:ext cx="3954320" cy="2075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222" y="1273442"/>
            <a:ext cx="4241606" cy="2085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6940" y="298223"/>
            <a:ext cx="726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Spectral measurements of foliage and woody material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7847" y="898170"/>
            <a:ext cx="122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Oak </a:t>
            </a:r>
            <a:r>
              <a:rPr lang="en-GB" dirty="0" smtClean="0">
                <a:latin typeface="Calibri" panose="020F0502020204030204" pitchFamily="34" charset="0"/>
              </a:rPr>
              <a:t>leaves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2706" y="896460"/>
            <a:ext cx="230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Woody components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alca_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85" y="688005"/>
            <a:ext cx="6349430" cy="424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983535" y="136746"/>
            <a:ext cx="7772400" cy="1102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60C30"/>
                </a:solidFill>
                <a:latin typeface="Arial Bold"/>
                <a:ea typeface="ＭＳ Ｐゴシック" charset="-128"/>
                <a:cs typeface="Arial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60C30"/>
                </a:solidFill>
                <a:latin typeface="Arial Bold" charset="0"/>
                <a:ea typeface="ＭＳ Ｐゴシック" charset="-128"/>
                <a:cs typeface="Arial Bold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60C30"/>
                </a:solidFill>
                <a:latin typeface="Arial Bold" charset="0"/>
                <a:ea typeface="ＭＳ Ｐゴシック" charset="-128"/>
                <a:cs typeface="Arial Bold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60C30"/>
                </a:solidFill>
                <a:latin typeface="Arial Bold" charset="0"/>
                <a:ea typeface="ＭＳ Ｐゴシック" charset="-128"/>
                <a:cs typeface="Arial Bold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60C30"/>
                </a:solidFill>
                <a:latin typeface="Arial Bold" charset="0"/>
                <a:ea typeface="ＭＳ Ｐゴシック" charset="-128"/>
                <a:cs typeface="Arial Bold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60C30"/>
                </a:solidFill>
                <a:latin typeface="Arial Bold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60C30"/>
                </a:solidFill>
                <a:latin typeface="Arial Bold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60C30"/>
                </a:solidFill>
                <a:latin typeface="Arial Bold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60C30"/>
                </a:solidFill>
                <a:latin typeface="Arial Bold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sz="3200" b="1" dirty="0" smtClean="0">
                <a:latin typeface="Calibri" pitchFamily="34" charset="0"/>
                <a:ea typeface="ＭＳ Ｐゴシック" pitchFamily="34" charset="-128"/>
                <a:cs typeface="Arial Bold" pitchFamily="34" charset="0"/>
              </a:rPr>
              <a:t>Salford Advanced Laser Canopy Analyser</a:t>
            </a:r>
          </a:p>
        </p:txBody>
      </p:sp>
    </p:spTree>
    <p:extLst>
      <p:ext uri="{BB962C8B-B14F-4D97-AF65-F5344CB8AC3E}">
        <p14:creationId xmlns:p14="http://schemas.microsoft.com/office/powerpoint/2010/main" val="14664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03" y="815306"/>
            <a:ext cx="5711130" cy="174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03" y="2522283"/>
            <a:ext cx="4059075" cy="249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1557" y="3585680"/>
            <a:ext cx="172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Wood only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919" y="3595194"/>
            <a:ext cx="1428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only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9362" y="-40020"/>
            <a:ext cx="4602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alibri" panose="020F0502020204030204" pitchFamily="34" charset="0"/>
              </a:rPr>
              <a:t>Spectral separation of foliage and woody material with SALCA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14" y="96191"/>
            <a:ext cx="6968973" cy="4941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2756" y="83268"/>
            <a:ext cx="70891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alibri" panose="020F0502020204030204" pitchFamily="34" charset="0"/>
              </a:rPr>
              <a:t>Dual wavelength TLS for monitoring EWT of canopies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93" y="927883"/>
            <a:ext cx="3135516" cy="421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3D Waveform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9827"/>
          <a:stretch>
            <a:fillRect/>
          </a:stretch>
        </p:blipFill>
        <p:spPr bwMode="auto">
          <a:xfrm>
            <a:off x="732594" y="3081669"/>
            <a:ext cx="4011327" cy="183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27088" y="-489519"/>
            <a:ext cx="70564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Georgia" panose="02040502050405020303" pitchFamily="18" charset="0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Georgia" pitchFamily="18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Georgia" pitchFamily="18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Georgia" pitchFamily="18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Georgia" pitchFamily="18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ED1C24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ED1C24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ED1C24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ED1C24"/>
                </a:solidFill>
                <a:latin typeface="Verdana" pitchFamily="34" charset="0"/>
                <a:cs typeface="Arial" charset="0"/>
              </a:defRPr>
            </a:lvl9pPr>
          </a:lstStyle>
          <a:p>
            <a:pPr defTabSz="914400"/>
            <a:r>
              <a:rPr lang="en-US" altLang="en-US" sz="2800" kern="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Arabic Typesetting" panose="03020402040406030203" pitchFamily="66" charset="-78"/>
              </a:rPr>
              <a:t>The FGI hyperspectral </a:t>
            </a:r>
            <a:r>
              <a:rPr lang="en-US" altLang="en-US" sz="2800" kern="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Arabic Typesetting" panose="03020402040406030203" pitchFamily="66" charset="-78"/>
              </a:rPr>
              <a:t>lidar</a:t>
            </a:r>
            <a:r>
              <a:rPr lang="en-US" altLang="en-US" sz="2800" kern="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Arabic Typesetting" panose="03020402040406030203" pitchFamily="66" charset="-78"/>
              </a:rPr>
              <a:t> (HSL) prototype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9692" y="804169"/>
            <a:ext cx="4677133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542925" indent="-180975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2pPr>
            <a:lvl3pPr marL="809625" indent="-17145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3pPr>
            <a:lvl4pPr marL="1162050" indent="-180975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4pPr>
            <a:lvl5pPr marL="1524000" indent="-180975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5pPr>
            <a:lvl6pPr marL="16002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altLang="en-US" kern="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Arabic Typesetting" panose="03020402040406030203" pitchFamily="66" charset="-78"/>
              </a:rPr>
              <a:t>Automatic 3D target identification in 8 channels (about 500-1000 nm)</a:t>
            </a:r>
          </a:p>
          <a:p>
            <a:pPr defTabSz="914400"/>
            <a:r>
              <a:rPr lang="fi-FI" altLang="en-US" kern="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Arabic Typesetting" panose="03020402040406030203" pitchFamily="66" charset="-78"/>
              </a:rPr>
              <a:t>Supercontinuum laser light source</a:t>
            </a:r>
            <a:r>
              <a:rPr lang="en-US" altLang="en-US" kern="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Arabic Typesetting" panose="03020402040406030203" pitchFamily="66" charset="-78"/>
              </a:rPr>
              <a:t>: 1 ns pulses, 24kHz</a:t>
            </a:r>
          </a:p>
          <a:p>
            <a:pPr defTabSz="914400"/>
            <a:r>
              <a:rPr lang="en-US" altLang="en-US" kern="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Arabic Typesetting" panose="03020402040406030203" pitchFamily="66" charset="-78"/>
              </a:rPr>
              <a:t>Spectrum directly available for each point in the laser scanning point cloud</a:t>
            </a:r>
          </a:p>
        </p:txBody>
      </p:sp>
    </p:spTree>
    <p:extLst>
      <p:ext uri="{BB962C8B-B14F-4D97-AF65-F5344CB8AC3E}">
        <p14:creationId xmlns:p14="http://schemas.microsoft.com/office/powerpoint/2010/main" val="37365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1189" y="80169"/>
            <a:ext cx="7056438" cy="1152525"/>
          </a:xfrm>
        </p:spPr>
        <p:txBody>
          <a:bodyPr/>
          <a:lstStyle/>
          <a:p>
            <a:r>
              <a:rPr lang="fi-FI" alt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Effects of laser incidence angle</a:t>
            </a:r>
            <a:endParaRPr lang="en-US" altLang="en-US" sz="2800" b="1" dirty="0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58534" y="656431"/>
            <a:ext cx="4679950" cy="3960812"/>
          </a:xfrm>
        </p:spPr>
        <p:txBody>
          <a:bodyPr/>
          <a:lstStyle/>
          <a:p>
            <a:r>
              <a:rPr lang="fi-FI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Incidence angle vs. reflectance varies between visible and NIR</a:t>
            </a:r>
          </a:p>
          <a:p>
            <a:r>
              <a:rPr lang="fi-FI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Variation in spectral vegetation indices, e.g., NDVI</a:t>
            </a:r>
          </a:p>
          <a:p>
            <a:endParaRPr lang="en-US" altLang="en-US" sz="20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66" y="2853844"/>
            <a:ext cx="2008513" cy="120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68" y="1124311"/>
            <a:ext cx="2614435" cy="161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93" y="3498526"/>
            <a:ext cx="2241798" cy="152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5" y="3457210"/>
            <a:ext cx="1920300" cy="151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18607" y="254214"/>
            <a:ext cx="2587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en-US">
                <a:latin typeface="Calibri" panose="020F0502020204030204" pitchFamily="34" charset="0"/>
              </a:rPr>
              <a:t>Zamioculcas, "Zanzibar Gem" (</a:t>
            </a:r>
            <a:r>
              <a:rPr lang="fi-FI" altLang="en-US" i="1">
                <a:latin typeface="Calibri" panose="020F0502020204030204" pitchFamily="34" charset="0"/>
              </a:rPr>
              <a:t>Zamioculcas zamiifolia</a:t>
            </a:r>
            <a:r>
              <a:rPr lang="fi-FI" altLang="en-US">
                <a:latin typeface="Calibri" panose="020F0502020204030204" pitchFamily="34" charset="0"/>
              </a:rPr>
              <a:t>)</a:t>
            </a:r>
            <a:endParaRPr lang="fi-FI" altLang="en-US" dirty="0">
              <a:latin typeface="Calibri" panose="020F0502020204030204" pitchFamily="34" charset="0"/>
            </a:endParaRPr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26" y="2404152"/>
            <a:ext cx="1221595" cy="97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22" y="2404151"/>
            <a:ext cx="1184940" cy="98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444973" y="4197447"/>
            <a:ext cx="3699027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900"/>
              </a:spcBef>
              <a:buClr>
                <a:srgbClr val="FF7900"/>
              </a:buClr>
              <a:buSzPct val="8000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900"/>
              </a:spcBef>
              <a:buClr>
                <a:srgbClr val="FF7900"/>
              </a:buClr>
              <a:buSzPct val="8000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900"/>
              </a:spcBef>
              <a:buClr>
                <a:srgbClr val="FF7900"/>
              </a:buClr>
              <a:buSzPct val="8000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900"/>
              </a:spcBef>
              <a:buClr>
                <a:srgbClr val="FF7900"/>
              </a:buClr>
              <a:buSzPct val="8000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900"/>
              </a:spcBef>
              <a:buClr>
                <a:srgbClr val="FF7900"/>
              </a:buClr>
              <a:buSzPct val="8000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en-US" sz="1050" dirty="0" smtClean="0">
                <a:solidFill>
                  <a:schemeClr val="tx1"/>
                </a:solidFill>
              </a:rPr>
              <a:t>Kaasalainen</a:t>
            </a:r>
            <a:r>
              <a:rPr lang="fi-FI" altLang="en-US" sz="1050" dirty="0">
                <a:solidFill>
                  <a:schemeClr val="tx1"/>
                </a:solidFill>
              </a:rPr>
              <a:t>, S., et al., 2016. </a:t>
            </a:r>
            <a:r>
              <a:rPr lang="en-US" altLang="en-US" sz="1050" dirty="0">
                <a:solidFill>
                  <a:schemeClr val="tx1"/>
                </a:solidFill>
              </a:rPr>
              <a:t>Incidence angle dependency of leaf vegetation indices from hyper-spectral </a:t>
            </a:r>
            <a:r>
              <a:rPr lang="en-US" altLang="en-US" sz="1050" dirty="0" err="1">
                <a:solidFill>
                  <a:schemeClr val="tx1"/>
                </a:solidFill>
              </a:rPr>
              <a:t>lidar</a:t>
            </a:r>
            <a:r>
              <a:rPr lang="en-US" altLang="en-US" sz="1050" dirty="0">
                <a:solidFill>
                  <a:schemeClr val="tx1"/>
                </a:solidFill>
              </a:rPr>
              <a:t> measurements. </a:t>
            </a:r>
            <a:r>
              <a:rPr lang="en-US" altLang="en-US" sz="1050" i="1" dirty="0">
                <a:solidFill>
                  <a:schemeClr val="tx1"/>
                </a:solidFill>
              </a:rPr>
              <a:t>PFG </a:t>
            </a:r>
            <a:r>
              <a:rPr lang="en-US" altLang="en-US" sz="1050" i="1" dirty="0" err="1">
                <a:solidFill>
                  <a:schemeClr val="tx1"/>
                </a:solidFill>
              </a:rPr>
              <a:t>Photogrammetrie</a:t>
            </a:r>
            <a:r>
              <a:rPr lang="en-US" altLang="en-US" sz="1050" i="1" dirty="0">
                <a:solidFill>
                  <a:schemeClr val="tx1"/>
                </a:solidFill>
              </a:rPr>
              <a:t>, </a:t>
            </a:r>
            <a:r>
              <a:rPr lang="en-US" altLang="en-US" sz="1050" i="1" dirty="0" err="1">
                <a:solidFill>
                  <a:schemeClr val="tx1"/>
                </a:solidFill>
              </a:rPr>
              <a:t>Fernerkundung</a:t>
            </a:r>
            <a:r>
              <a:rPr lang="en-US" altLang="en-US" sz="1050" i="1" dirty="0">
                <a:solidFill>
                  <a:schemeClr val="tx1"/>
                </a:solidFill>
              </a:rPr>
              <a:t>, </a:t>
            </a:r>
            <a:r>
              <a:rPr lang="en-US" altLang="en-US" sz="1050" i="1" dirty="0" err="1">
                <a:solidFill>
                  <a:schemeClr val="tx1"/>
                </a:solidFill>
              </a:rPr>
              <a:t>Geoinformation</a:t>
            </a:r>
            <a:r>
              <a:rPr lang="en-US" altLang="en-US" sz="1050" dirty="0">
                <a:solidFill>
                  <a:schemeClr val="tx1"/>
                </a:solidFill>
              </a:rPr>
              <a:t>, 2016, Heft 2, 075-084. DOI: 10.1127/</a:t>
            </a:r>
            <a:r>
              <a:rPr lang="en-US" altLang="en-US" sz="1050" dirty="0" err="1">
                <a:solidFill>
                  <a:schemeClr val="tx1"/>
                </a:solidFill>
              </a:rPr>
              <a:t>pfg</a:t>
            </a:r>
            <a:r>
              <a:rPr lang="en-US" altLang="en-US" sz="1050" dirty="0">
                <a:solidFill>
                  <a:schemeClr val="tx1"/>
                </a:solidFill>
              </a:rPr>
              <a:t>/2016/0287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965" y="3447156"/>
            <a:ext cx="4689326" cy="16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4111" y="95036"/>
            <a:ext cx="5637944" cy="9144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Dual-wavelength terrestrial laser scanning of forest structure and composition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353" y="670388"/>
            <a:ext cx="8013843" cy="3314700"/>
          </a:xfrm>
        </p:spPr>
        <p:txBody>
          <a:bodyPr>
            <a:normAutofit/>
          </a:bodyPr>
          <a:lstStyle/>
          <a:p>
            <a:pPr algn="l"/>
            <a:endParaRPr lang="en-US" sz="1600" b="1" dirty="0">
              <a:latin typeface="Calibri" panose="020F0502020204030204" pitchFamily="34" charset="0"/>
            </a:endParaRPr>
          </a:p>
          <a:p>
            <a:pPr algn="l"/>
            <a:r>
              <a:rPr lang="en-US" sz="1600" b="1" dirty="0">
                <a:latin typeface="Calibri" panose="020F0502020204030204" pitchFamily="34" charset="0"/>
              </a:rPr>
              <a:t>Objectives: </a:t>
            </a:r>
          </a:p>
          <a:p>
            <a:pPr marL="385763" indent="-385763">
              <a:buAutoNum type="arabicPeriod"/>
            </a:pPr>
            <a:r>
              <a:rPr lang="en-US" sz="1600" b="1" dirty="0">
                <a:latin typeface="Calibri" panose="020F0502020204030204" pitchFamily="34" charset="0"/>
              </a:rPr>
              <a:t>Assess the spectral information in SALCA data in relation to tree species and </a:t>
            </a:r>
            <a:r>
              <a:rPr lang="en-US" sz="1600" b="1" dirty="0" smtClean="0">
                <a:latin typeface="Calibri" panose="020F0502020204030204" pitchFamily="34" charset="0"/>
              </a:rPr>
              <a:t>composition</a:t>
            </a:r>
            <a:endParaRPr lang="en-US" sz="1600" b="1" dirty="0">
              <a:latin typeface="Calibri" panose="020F0502020204030204" pitchFamily="34" charset="0"/>
            </a:endParaRPr>
          </a:p>
          <a:p>
            <a:pPr marL="385763" indent="-385763">
              <a:buAutoNum type="arabicPeriod"/>
            </a:pPr>
            <a:r>
              <a:rPr lang="en-US" sz="1600" b="1" dirty="0">
                <a:latin typeface="Calibri" panose="020F0502020204030204" pitchFamily="34" charset="0"/>
              </a:rPr>
              <a:t>Use 3D spatial software (CANUPO) to assess the three-dimensional characteristics of point </a:t>
            </a:r>
            <a:r>
              <a:rPr lang="en-US" sz="1600" b="1" dirty="0" smtClean="0">
                <a:latin typeface="Calibri" panose="020F0502020204030204" pitchFamily="34" charset="0"/>
              </a:rPr>
              <a:t>cloud </a:t>
            </a:r>
            <a:r>
              <a:rPr lang="en-US" sz="1600" b="1" dirty="0">
                <a:latin typeface="Calibri" panose="020F0502020204030204" pitchFamily="34" charset="0"/>
              </a:rPr>
              <a:t>data for tree </a:t>
            </a:r>
            <a:r>
              <a:rPr lang="en-US" sz="1600" b="1" dirty="0" smtClean="0">
                <a:latin typeface="Calibri" panose="020F0502020204030204" pitchFamily="34" charset="0"/>
              </a:rPr>
              <a:t>components</a:t>
            </a:r>
            <a:endParaRPr lang="en-US" sz="1600" b="1" dirty="0">
              <a:latin typeface="Calibri" panose="020F0502020204030204" pitchFamily="34" charset="0"/>
            </a:endParaRPr>
          </a:p>
          <a:p>
            <a:pPr marL="385763" indent="-385763">
              <a:buAutoNum type="arabicPeriod"/>
            </a:pPr>
            <a:r>
              <a:rPr lang="en-US" sz="1600" b="1" dirty="0">
                <a:latin typeface="Calibri" panose="020F0502020204030204" pitchFamily="34" charset="0"/>
              </a:rPr>
              <a:t>Combine the spectral and spatial information in point cloud data to map forest characteristics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748" y="2821324"/>
            <a:ext cx="5260369" cy="2259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8553" y="2866492"/>
            <a:ext cx="146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Intensity – 1545nm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9962" y="2852819"/>
            <a:ext cx="172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Absolute reflectance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 template_no_logo_white">
  <a:themeElements>
    <a:clrScheme name="UoS01">
      <a:dk1>
        <a:sysClr val="windowText" lastClr="000000"/>
      </a:dk1>
      <a:lt1>
        <a:sysClr val="window" lastClr="FFFFFF"/>
      </a:lt1>
      <a:dk2>
        <a:srgbClr val="C60C30"/>
      </a:dk2>
      <a:lt2>
        <a:srgbClr val="FFFFFF"/>
      </a:lt2>
      <a:accent1>
        <a:srgbClr val="C60C30"/>
      </a:accent1>
      <a:accent2>
        <a:srgbClr val="009AA6"/>
      </a:accent2>
      <a:accent3>
        <a:srgbClr val="920075"/>
      </a:accent3>
      <a:accent4>
        <a:srgbClr val="BED600"/>
      </a:accent4>
      <a:accent5>
        <a:srgbClr val="E37222"/>
      </a:accent5>
      <a:accent6>
        <a:srgbClr val="782327"/>
      </a:accent6>
      <a:hlink>
        <a:srgbClr val="002060"/>
      </a:hlink>
      <a:folHlink>
        <a:srgbClr val="C2BD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269</Words>
  <Application>Microsoft Office PowerPoint</Application>
  <PresentationFormat>On-screen Show (16:9)</PresentationFormat>
  <Paragraphs>35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Arabic Typesetting</vt:lpstr>
      <vt:lpstr>Arial</vt:lpstr>
      <vt:lpstr>Arial Bold</vt:lpstr>
      <vt:lpstr>Calibri</vt:lpstr>
      <vt:lpstr>Times New Roman</vt:lpstr>
      <vt:lpstr>UoS template_no_logo_white</vt:lpstr>
      <vt:lpstr>Multispectral laser scanning:  an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laser incidence angle</vt:lpstr>
      <vt:lpstr>Dual-wavelength terrestrial laser scanning of forest structure and composition</vt:lpstr>
      <vt:lpstr>PowerPoint Presentation</vt:lpstr>
    </vt:vector>
  </TitlesOfParts>
  <Company>University of Salford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to go here heading to go here</dc:title>
  <dc:creator>Chambers Denis</dc:creator>
  <cp:lastModifiedBy>Danson Mark</cp:lastModifiedBy>
  <cp:revision>107</cp:revision>
  <cp:lastPrinted>2011-07-20T09:45:37Z</cp:lastPrinted>
  <dcterms:created xsi:type="dcterms:W3CDTF">2011-12-09T09:26:53Z</dcterms:created>
  <dcterms:modified xsi:type="dcterms:W3CDTF">2016-06-07T05:58:06Z</dcterms:modified>
</cp:coreProperties>
</file>